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7" r:id="rId3"/>
    <p:sldId id="288" r:id="rId4"/>
    <p:sldId id="258" r:id="rId5"/>
    <p:sldId id="272" r:id="rId6"/>
    <p:sldId id="259" r:id="rId7"/>
    <p:sldId id="260" r:id="rId8"/>
    <p:sldId id="273" r:id="rId9"/>
    <p:sldId id="274" r:id="rId10"/>
    <p:sldId id="261" r:id="rId11"/>
    <p:sldId id="263" r:id="rId12"/>
    <p:sldId id="264" r:id="rId13"/>
    <p:sldId id="266" r:id="rId14"/>
    <p:sldId id="276" r:id="rId15"/>
    <p:sldId id="277" r:id="rId16"/>
    <p:sldId id="262" r:id="rId17"/>
    <p:sldId id="289" r:id="rId18"/>
    <p:sldId id="265" r:id="rId19"/>
    <p:sldId id="267" r:id="rId20"/>
    <p:sldId id="278" r:id="rId21"/>
    <p:sldId id="279" r:id="rId22"/>
    <p:sldId id="280" r:id="rId23"/>
    <p:sldId id="281" r:id="rId24"/>
    <p:sldId id="282" r:id="rId25"/>
    <p:sldId id="283" r:id="rId26"/>
    <p:sldId id="284" r:id="rId27"/>
    <p:sldId id="285" r:id="rId28"/>
    <p:sldId id="286" r:id="rId29"/>
    <p:sldId id="287"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440" autoAdjust="0"/>
  </p:normalViewPr>
  <p:slideViewPr>
    <p:cSldViewPr snapToGrid="0">
      <p:cViewPr varScale="1">
        <p:scale>
          <a:sx n="74" d="100"/>
          <a:sy n="74" d="100"/>
        </p:scale>
        <p:origin x="31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7C8A1-50AB-4A09-A1A9-CE76194EEBAC}" type="datetimeFigureOut">
              <a:rPr lang="en-US" smtClean="0"/>
              <a:t>5/13/2021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AF159-BDD1-4A88-97B6-376B6FED76EE}" type="slidenum">
              <a:rPr lang="en-US" smtClean="0"/>
              <a:t>‹#›</a:t>
            </a:fld>
            <a:endParaRPr lang="en-US"/>
          </a:p>
        </p:txBody>
      </p:sp>
    </p:spTree>
    <p:extLst>
      <p:ext uri="{BB962C8B-B14F-4D97-AF65-F5344CB8AC3E}">
        <p14:creationId xmlns:p14="http://schemas.microsoft.com/office/powerpoint/2010/main" val="4025831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 Safe place to store your files</a:t>
            </a:r>
            <a:r>
              <a:rPr lang="en-US" baseline="0" dirty="0"/>
              <a:t> . </a:t>
            </a:r>
          </a:p>
          <a:p>
            <a:pPr marL="228600" indent="-228600">
              <a:buAutoNum type="arabicPeriod"/>
            </a:pPr>
            <a:r>
              <a:rPr lang="en-US" baseline="0" dirty="0"/>
              <a:t>Objects based storage(Upload all types of file but not database) .</a:t>
            </a:r>
          </a:p>
          <a:p>
            <a:pPr marL="228600" indent="-228600">
              <a:buAutoNum type="arabicPeriod"/>
            </a:pPr>
            <a:r>
              <a:rPr lang="en-US" baseline="0" dirty="0"/>
              <a:t>Data is stored in multiple device and facilities .It can be 0 b to 5 Tb . It has unlimited storage where you pay as per use .</a:t>
            </a:r>
          </a:p>
          <a:p>
            <a:pPr marL="228600" indent="-228600">
              <a:buAutoNum type="arabicPeriod"/>
            </a:pPr>
            <a:endParaRPr lang="en-US" baseline="0" dirty="0"/>
          </a:p>
          <a:p>
            <a:pPr marL="0" indent="0">
              <a:buNone/>
            </a:pPr>
            <a:r>
              <a:rPr lang="en-US" baseline="0" dirty="0">
                <a:sym typeface="Wingdings" panose="05000000000000000000" pitchFamily="2" charset="2"/>
              </a:rPr>
              <a:t>Read after write consistency for put statement and Eventual(Some time lag) consistency for over write PUTS and DELETE</a:t>
            </a: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2</a:t>
            </a:fld>
            <a:endParaRPr lang="en-US"/>
          </a:p>
        </p:txBody>
      </p:sp>
    </p:spTree>
    <p:extLst>
      <p:ext uri="{BB962C8B-B14F-4D97-AF65-F5344CB8AC3E}">
        <p14:creationId xmlns:p14="http://schemas.microsoft.com/office/powerpoint/2010/main" val="3857916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creating a web distribution  -&gt; use origin ID to distinguish multiple origin in the same distribution</a:t>
            </a:r>
            <a:r>
              <a:rPr lang="en-US" baseline="0" dirty="0"/>
              <a:t> .You can restrict viewer access to cloud front by signed URL or Signed Cookies </a:t>
            </a: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13</a:t>
            </a:fld>
            <a:endParaRPr lang="en-US"/>
          </a:p>
        </p:txBody>
      </p:sp>
    </p:spTree>
    <p:extLst>
      <p:ext uri="{BB962C8B-B14F-4D97-AF65-F5344CB8AC3E}">
        <p14:creationId xmlns:p14="http://schemas.microsoft.com/office/powerpoint/2010/main" val="2749905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Using SAML (Security Assertion Markup Language 2.0), you can give your federated users single sign-on (SSO) access to the AWS Management Console.</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Power User Access allows ________.	Manage</a:t>
            </a:r>
            <a:r>
              <a:rPr lang="en-US" sz="1200" b="1" i="0" kern="1200" baseline="0" dirty="0">
                <a:solidFill>
                  <a:schemeClr val="tx1"/>
                </a:solidFill>
                <a:effectLst/>
                <a:latin typeface="+mn-lt"/>
                <a:ea typeface="+mn-ea"/>
                <a:cs typeface="+mn-cs"/>
              </a:rPr>
              <a:t> all AWS services except management of group and user in IAM .</a:t>
            </a:r>
            <a:endParaRPr lang="en-US" dirty="0"/>
          </a:p>
        </p:txBody>
      </p:sp>
      <p:sp>
        <p:nvSpPr>
          <p:cNvPr id="4" name="Slide Number Placeholder 3"/>
          <p:cNvSpPr>
            <a:spLocks noGrp="1"/>
          </p:cNvSpPr>
          <p:nvPr>
            <p:ph type="sldNum" sz="quarter" idx="10"/>
          </p:nvPr>
        </p:nvSpPr>
        <p:spPr/>
        <p:txBody>
          <a:bodyPr/>
          <a:lstStyle/>
          <a:p>
            <a:fld id="{530AF159-BDD1-4A88-97B6-376B6FED76EE}" type="slidenum">
              <a:rPr lang="en-US" smtClean="0"/>
              <a:t>14</a:t>
            </a:fld>
            <a:endParaRPr lang="en-US"/>
          </a:p>
        </p:txBody>
      </p:sp>
    </p:spTree>
    <p:extLst>
      <p:ext uri="{BB962C8B-B14F-4D97-AF65-F5344CB8AC3E}">
        <p14:creationId xmlns:p14="http://schemas.microsoft.com/office/powerpoint/2010/main" val="860977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Question 18:</a:t>
            </a:r>
            <a:r>
              <a:rPr lang="en-US" sz="1200" b="1" i="0" kern="1200" dirty="0">
                <a:solidFill>
                  <a:schemeClr val="tx1"/>
                </a:solidFill>
                <a:effectLst/>
                <a:latin typeface="+mn-lt"/>
                <a:ea typeface="+mn-ea"/>
                <a:cs typeface="+mn-cs"/>
              </a:rPr>
              <a:t>You have been asked to advise on a scaling concern. The client has an elegant solution that works well. As the information base grows they use </a:t>
            </a:r>
            <a:r>
              <a:rPr lang="en-US" sz="1200" b="1" i="0" kern="1200" dirty="0" err="1">
                <a:solidFill>
                  <a:schemeClr val="tx1"/>
                </a:solidFill>
                <a:effectLst/>
                <a:latin typeface="+mn-lt"/>
                <a:ea typeface="+mn-ea"/>
                <a:cs typeface="+mn-cs"/>
              </a:rPr>
              <a:t>CloudFormation</a:t>
            </a:r>
            <a:r>
              <a:rPr lang="en-US" sz="1200" b="1" i="0" kern="1200" dirty="0">
                <a:solidFill>
                  <a:schemeClr val="tx1"/>
                </a:solidFill>
                <a:effectLst/>
                <a:latin typeface="+mn-lt"/>
                <a:ea typeface="+mn-ea"/>
                <a:cs typeface="+mn-cs"/>
              </a:rPr>
              <a:t> to spin up another stack made up of an S3 bucket and supporting compute instances. The trigger for creating a new stack is when the PUT rate approaches 100 PUTs per second. The problem is that as the business grows that number of buckets is growing into the hundreds and will soon be in the thousands. You have been asked what can be done to reduce the number of buckets without changing the basic architecture.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Until 2018 there was a hard limit on S3 puts of 100 PUTs per second. To achieve this care needed to be taken with the structure of the name Key to ensure parallel processing. As of July 2018 the limit was raised to 3500 and the need for the Key design was basically eliminated. Disk IOPS is not the issue with the problem. The account limit is not the issue with the problem.</a:t>
            </a:r>
            <a:endParaRPr lang="en-US" dirty="0"/>
          </a:p>
        </p:txBody>
      </p:sp>
      <p:sp>
        <p:nvSpPr>
          <p:cNvPr id="4" name="Slide Number Placeholder 3"/>
          <p:cNvSpPr>
            <a:spLocks noGrp="1"/>
          </p:cNvSpPr>
          <p:nvPr>
            <p:ph type="sldNum" sz="quarter" idx="10"/>
          </p:nvPr>
        </p:nvSpPr>
        <p:spPr/>
        <p:txBody>
          <a:bodyPr/>
          <a:lstStyle/>
          <a:p>
            <a:fld id="{530AF159-BDD1-4A88-97B6-376B6FED76EE}" type="slidenum">
              <a:rPr lang="en-US" smtClean="0"/>
              <a:t>15</a:t>
            </a:fld>
            <a:endParaRPr lang="en-US"/>
          </a:p>
        </p:txBody>
      </p:sp>
    </p:spTree>
    <p:extLst>
      <p:ext uri="{BB962C8B-B14F-4D97-AF65-F5344CB8AC3E}">
        <p14:creationId xmlns:p14="http://schemas.microsoft.com/office/powerpoint/2010/main" val="3478120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Default</a:t>
            </a:r>
            <a:r>
              <a:rPr lang="en-US" baseline="0" dirty="0"/>
              <a:t> encryption should be clicked while creating a bucket .</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versioning</a:t>
            </a:r>
            <a:r>
              <a:rPr lang="en-US" baseline="0" dirty="0"/>
              <a:t> is enabled for a bucket it can only be suspended and not deleted but if you delete the bucket you can delete the version too . To permanently delete a object from a bucket you have to show the version tab and then go to actions and delete it .Else  with version hide only a delete marker will be added .Any newly added version will be private by default .You can put MFA delete policy too .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16</a:t>
            </a:fld>
            <a:endParaRPr lang="en-US"/>
          </a:p>
        </p:txBody>
      </p:sp>
    </p:spTree>
    <p:extLst>
      <p:ext uri="{BB962C8B-B14F-4D97-AF65-F5344CB8AC3E}">
        <p14:creationId xmlns:p14="http://schemas.microsoft.com/office/powerpoint/2010/main" val="4009419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types of distribution : </a:t>
            </a:r>
          </a:p>
          <a:p>
            <a:r>
              <a:rPr lang="en-US" dirty="0"/>
              <a:t>1 .Web</a:t>
            </a:r>
            <a:r>
              <a:rPr lang="en-US" baseline="0" dirty="0"/>
              <a:t> Distribution = web site</a:t>
            </a:r>
          </a:p>
          <a:p>
            <a:r>
              <a:rPr lang="en-US" baseline="0" dirty="0"/>
              <a:t>2 .RTMP = Media distribution </a:t>
            </a:r>
          </a:p>
          <a:p>
            <a:endParaRPr lang="en-US" baseline="0" dirty="0"/>
          </a:p>
          <a:p>
            <a:r>
              <a:rPr lang="en-US" baseline="0" dirty="0" err="1"/>
              <a:t>Cloudfront</a:t>
            </a:r>
            <a:r>
              <a:rPr lang="en-US" baseline="0" dirty="0"/>
              <a:t> : is a web service that speeds up distribution of your static and dynamic web content , such as .html, .</a:t>
            </a:r>
            <a:r>
              <a:rPr lang="en-US" baseline="0" dirty="0" err="1"/>
              <a:t>css</a:t>
            </a:r>
            <a:r>
              <a:rPr lang="en-US" baseline="0" dirty="0"/>
              <a:t> , .</a:t>
            </a:r>
            <a:r>
              <a:rPr lang="en-US" baseline="0" dirty="0" err="1"/>
              <a:t>js</a:t>
            </a:r>
            <a:r>
              <a:rPr lang="en-US" baseline="0" dirty="0"/>
              <a:t> , and images files to your user .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18</a:t>
            </a:fld>
            <a:endParaRPr lang="en-US"/>
          </a:p>
        </p:txBody>
      </p:sp>
    </p:spTree>
    <p:extLst>
      <p:ext uri="{BB962C8B-B14F-4D97-AF65-F5344CB8AC3E}">
        <p14:creationId xmlns:p14="http://schemas.microsoft.com/office/powerpoint/2010/main" val="2798226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Import/Export Disk allows you to transfer your data directly onto and off of storage devices</a:t>
            </a:r>
            <a:r>
              <a:rPr lang="en-US" baseline="0" dirty="0"/>
              <a:t> using amazon high speed internal network and bypassing the internet .</a:t>
            </a:r>
          </a:p>
          <a:p>
            <a:r>
              <a:rPr lang="en-US" baseline="0" dirty="0"/>
              <a:t>Three type of snowball :</a:t>
            </a:r>
          </a:p>
          <a:p>
            <a:pPr marL="228600" indent="-228600">
              <a:buAutoNum type="arabicPeriod"/>
            </a:pPr>
            <a:r>
              <a:rPr lang="en-US" baseline="0" dirty="0"/>
              <a:t>Snowball – On board storage .</a:t>
            </a:r>
          </a:p>
          <a:p>
            <a:pPr marL="228600" indent="-228600">
              <a:buAutoNum type="arabicPeriod"/>
            </a:pPr>
            <a:r>
              <a:rPr lang="en-US" baseline="0" dirty="0"/>
              <a:t>Snowball Edge – On board storage + compute capacity .</a:t>
            </a:r>
          </a:p>
          <a:p>
            <a:pPr marL="228600" indent="-228600">
              <a:buAutoNum type="arabicPeriod"/>
            </a:pPr>
            <a:r>
              <a:rPr lang="en-US" baseline="0" dirty="0"/>
              <a:t>Snowmobile - </a:t>
            </a: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19</a:t>
            </a:fld>
            <a:endParaRPr lang="en-US"/>
          </a:p>
        </p:txBody>
      </p:sp>
    </p:spTree>
    <p:extLst>
      <p:ext uri="{BB962C8B-B14F-4D97-AF65-F5344CB8AC3E}">
        <p14:creationId xmlns:p14="http://schemas.microsoft.com/office/powerpoint/2010/main" val="1011227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sync </a:t>
            </a:r>
          </a:p>
        </p:txBody>
      </p:sp>
      <p:sp>
        <p:nvSpPr>
          <p:cNvPr id="4" name="Slide Number Placeholder 3"/>
          <p:cNvSpPr>
            <a:spLocks noGrp="1"/>
          </p:cNvSpPr>
          <p:nvPr>
            <p:ph type="sldNum" sz="quarter" idx="10"/>
          </p:nvPr>
        </p:nvSpPr>
        <p:spPr/>
        <p:txBody>
          <a:bodyPr/>
          <a:lstStyle/>
          <a:p>
            <a:fld id="{530AF159-BDD1-4A88-97B6-376B6FED76EE}" type="slidenum">
              <a:rPr lang="en-US" smtClean="0"/>
              <a:t>29</a:t>
            </a:fld>
            <a:endParaRPr lang="en-US"/>
          </a:p>
        </p:txBody>
      </p:sp>
    </p:spTree>
    <p:extLst>
      <p:ext uri="{BB962C8B-B14F-4D97-AF65-F5344CB8AC3E}">
        <p14:creationId xmlns:p14="http://schemas.microsoft.com/office/powerpoint/2010/main" val="845650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Virtual style puts your bucket name 1st, s3 2nd, and the region 3rd. Path style puts s3 1st and your bucket as a sub domain. Legacy Global endpoint has no region. S3 static hosting can be your own domain or your bucket name 1st, s3-website 2nd, followed by the region. AWS are in the process of phasing out Path style, and support for Legacy Global Endpoint format is limited and discouraged. However it is still useful to be able to recognize them should they show up in logs. </a:t>
            </a:r>
            <a:r>
              <a:rPr lang="en-US" sz="1200" b="0" i="0" kern="1200">
                <a:solidFill>
                  <a:schemeClr val="tx1"/>
                </a:solidFill>
                <a:effectLst/>
                <a:latin typeface="+mn-lt"/>
                <a:ea typeface="+mn-ea"/>
                <a:cs typeface="+mn-cs"/>
              </a:rPr>
              <a:t>https://docs.aws.amazon.com/AmazonS3/latest/dev/VirtualHosting.html</a:t>
            </a:r>
            <a:endParaRPr lang="en-US"/>
          </a:p>
        </p:txBody>
      </p:sp>
      <p:sp>
        <p:nvSpPr>
          <p:cNvPr id="4" name="Slide Number Placeholder 3"/>
          <p:cNvSpPr>
            <a:spLocks noGrp="1"/>
          </p:cNvSpPr>
          <p:nvPr>
            <p:ph type="sldNum" sz="quarter" idx="10"/>
          </p:nvPr>
        </p:nvSpPr>
        <p:spPr/>
        <p:txBody>
          <a:bodyPr/>
          <a:lstStyle/>
          <a:p>
            <a:fld id="{530AF159-BDD1-4A88-97B6-376B6FED76EE}" type="slidenum">
              <a:rPr lang="en-US" smtClean="0"/>
              <a:t>30</a:t>
            </a:fld>
            <a:endParaRPr lang="en-US"/>
          </a:p>
        </p:txBody>
      </p:sp>
    </p:spTree>
    <p:extLst>
      <p:ext uri="{BB962C8B-B14F-4D97-AF65-F5344CB8AC3E}">
        <p14:creationId xmlns:p14="http://schemas.microsoft.com/office/powerpoint/2010/main" val="3610471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for 99.99 % availability .</a:t>
            </a:r>
          </a:p>
          <a:p>
            <a:r>
              <a:rPr lang="en-US" dirty="0"/>
              <a:t>Gives 99.(11*9)% durability (prevention of loss of data)	</a:t>
            </a:r>
          </a:p>
          <a:p>
            <a:r>
              <a:rPr lang="en-US" dirty="0"/>
              <a:t>S3 Core fundamentals</a:t>
            </a:r>
            <a:r>
              <a:rPr lang="en-US" baseline="0" dirty="0"/>
              <a:t> are :</a:t>
            </a:r>
          </a:p>
          <a:p>
            <a:pPr marL="228600" indent="-228600">
              <a:buAutoNum type="arabicPeriod"/>
            </a:pPr>
            <a:r>
              <a:rPr lang="en-US" baseline="0" dirty="0"/>
              <a:t>Key Value pair</a:t>
            </a:r>
          </a:p>
          <a:p>
            <a:pPr marL="228600" indent="-228600">
              <a:buAutoNum type="arabicPeriod"/>
            </a:pPr>
            <a:r>
              <a:rPr lang="en-US" baseline="0" dirty="0"/>
              <a:t>Meta data </a:t>
            </a:r>
          </a:p>
          <a:p>
            <a:pPr marL="228600" indent="-228600">
              <a:buAutoNum type="arabicPeriod"/>
            </a:pPr>
            <a:r>
              <a:rPr lang="en-US" baseline="0" dirty="0"/>
              <a:t>Version ID</a:t>
            </a:r>
          </a:p>
          <a:p>
            <a:pPr marL="228600" indent="-228600">
              <a:buAutoNum type="arabicPeriod"/>
            </a:pPr>
            <a:r>
              <a:rPr lang="en-US" baseline="0" dirty="0"/>
              <a:t>ACL </a:t>
            </a:r>
          </a:p>
          <a:p>
            <a:pPr marL="0" indent="0">
              <a:buNone/>
            </a:pPr>
            <a:endParaRPr lang="en-US" baseline="0" dirty="0"/>
          </a:p>
          <a:p>
            <a:r>
              <a:rPr lang="en-US" dirty="0"/>
              <a:t>By default all newly created bucket are private .You can access bucket control using </a:t>
            </a:r>
          </a:p>
          <a:p>
            <a:pPr marL="228600" indent="-228600">
              <a:buAutoNum type="arabicPeriod"/>
            </a:pPr>
            <a:r>
              <a:rPr lang="en-US" dirty="0"/>
              <a:t>ACL</a:t>
            </a:r>
            <a:r>
              <a:rPr lang="en-US" baseline="0" dirty="0"/>
              <a:t> – at object level </a:t>
            </a:r>
          </a:p>
          <a:p>
            <a:pPr marL="228600" indent="-228600">
              <a:buAutoNum type="arabicPeriod"/>
            </a:pPr>
            <a:r>
              <a:rPr lang="en-US" baseline="0" dirty="0"/>
              <a:t>Bucket policy – entire bucket level </a:t>
            </a:r>
          </a:p>
          <a:p>
            <a:pPr marL="0" indent="0">
              <a:buNone/>
            </a:pP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4</a:t>
            </a:fld>
            <a:endParaRPr lang="en-US"/>
          </a:p>
        </p:txBody>
      </p:sp>
    </p:spTree>
    <p:extLst>
      <p:ext uri="{BB962C8B-B14F-4D97-AF65-F5344CB8AC3E}">
        <p14:creationId xmlns:p14="http://schemas.microsoft.com/office/powerpoint/2010/main" val="80973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after write consistency for PUTS of new object -- &gt; Objects immediately available after write is complete </a:t>
            </a:r>
          </a:p>
          <a:p>
            <a:r>
              <a:rPr lang="en-US" dirty="0"/>
              <a:t>Eventual consistency</a:t>
            </a:r>
            <a:r>
              <a:rPr lang="en-US" baseline="0" dirty="0"/>
              <a:t> for overwrite PUTS &amp; DELETES -- &gt; Objects take some time to propagate . </a:t>
            </a:r>
            <a:endParaRPr lang="en-US" dirty="0"/>
          </a:p>
        </p:txBody>
      </p:sp>
      <p:sp>
        <p:nvSpPr>
          <p:cNvPr id="4" name="Slide Number Placeholder 3"/>
          <p:cNvSpPr>
            <a:spLocks noGrp="1"/>
          </p:cNvSpPr>
          <p:nvPr>
            <p:ph type="sldNum" sz="quarter" idx="10"/>
          </p:nvPr>
        </p:nvSpPr>
        <p:spPr/>
        <p:txBody>
          <a:bodyPr/>
          <a:lstStyle/>
          <a:p>
            <a:fld id="{530AF159-BDD1-4A88-97B6-376B6FED76EE}" type="slidenum">
              <a:rPr lang="en-US" smtClean="0"/>
              <a:t>5</a:t>
            </a:fld>
            <a:endParaRPr lang="en-US"/>
          </a:p>
        </p:txBody>
      </p:sp>
    </p:spTree>
    <p:extLst>
      <p:ext uri="{BB962C8B-B14F-4D97-AF65-F5344CB8AC3E}">
        <p14:creationId xmlns:p14="http://schemas.microsoft.com/office/powerpoint/2010/main" val="4087024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S3 standard doesn't have any retrieval fee .It can sustain failure of 2 facilities concurrently .</a:t>
            </a:r>
          </a:p>
          <a:p>
            <a:endParaRPr lang="en-US" dirty="0"/>
          </a:p>
          <a:p>
            <a:r>
              <a:rPr lang="en-US" dirty="0"/>
              <a:t>S3 One Zone –IA</a:t>
            </a:r>
            <a:r>
              <a:rPr lang="en-US" baseline="0" dirty="0"/>
              <a:t> is also called RRS (Reduced </a:t>
            </a:r>
            <a:r>
              <a:rPr lang="en-US" baseline="0" dirty="0" err="1"/>
              <a:t>Reduncy</a:t>
            </a:r>
            <a:r>
              <a:rPr lang="en-US" baseline="0" dirty="0"/>
              <a:t> Storage )</a:t>
            </a:r>
          </a:p>
          <a:p>
            <a:endParaRPr lang="en-US" dirty="0"/>
          </a:p>
          <a:p>
            <a:r>
              <a:rPr lang="en-US" dirty="0"/>
              <a:t>S3</a:t>
            </a:r>
            <a:r>
              <a:rPr lang="en-US" baseline="0" dirty="0"/>
              <a:t> charges for </a:t>
            </a:r>
          </a:p>
          <a:p>
            <a:r>
              <a:rPr lang="en-US" baseline="0" dirty="0"/>
              <a:t>-   storage </a:t>
            </a:r>
          </a:p>
          <a:p>
            <a:pPr marL="171450" indent="-171450">
              <a:buFontTx/>
              <a:buChar char="-"/>
            </a:pPr>
            <a:r>
              <a:rPr lang="en-US" baseline="0" dirty="0"/>
              <a:t>Retrieval request </a:t>
            </a:r>
          </a:p>
          <a:p>
            <a:pPr marL="171450" indent="-171450">
              <a:buFontTx/>
              <a:buChar char="-"/>
            </a:pPr>
            <a:r>
              <a:rPr lang="en-US" baseline="0" dirty="0"/>
              <a:t>Storage managed pricing (tagging of data)</a:t>
            </a:r>
          </a:p>
          <a:p>
            <a:pPr marL="171450" indent="-171450">
              <a:buFontTx/>
              <a:buChar char="-"/>
            </a:pPr>
            <a:r>
              <a:rPr lang="en-US" baseline="0" dirty="0"/>
              <a:t>Data transfer </a:t>
            </a:r>
          </a:p>
          <a:p>
            <a:pPr marL="171450" indent="-171450">
              <a:buFontTx/>
              <a:buChar char="-"/>
            </a:pPr>
            <a:r>
              <a:rPr lang="en-US" baseline="0" dirty="0"/>
              <a:t>Transfer accelerator </a:t>
            </a:r>
          </a:p>
          <a:p>
            <a:pPr marL="171450" indent="-171450">
              <a:buFontTx/>
              <a:buChar cha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AWS hosts a variety of public datasets that anyone can access for </a:t>
            </a:r>
            <a:r>
              <a:rPr lang="en-US" sz="1200" b="1" kern="1200" dirty="0">
                <a:solidFill>
                  <a:schemeClr val="tx1"/>
                </a:solidFill>
                <a:effectLst/>
                <a:latin typeface="+mn-lt"/>
                <a:ea typeface="+mn-ea"/>
                <a:cs typeface="+mn-cs"/>
              </a:rPr>
              <a:t>free</a:t>
            </a:r>
            <a:r>
              <a:rPr lang="en-US" sz="1200" kern="1200" dirty="0">
                <a:solidFill>
                  <a:schemeClr val="tx1"/>
                </a:solidFill>
                <a:effectLst/>
                <a:latin typeface="+mn-lt"/>
                <a:ea typeface="+mn-ea"/>
                <a:cs typeface="+mn-cs"/>
              </a:rPr>
              <a:t>.</a:t>
            </a:r>
          </a:p>
          <a:p>
            <a:pPr marL="0" indent="0">
              <a:buFontTx/>
              <a:buNone/>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6</a:t>
            </a:fld>
            <a:endParaRPr lang="en-US"/>
          </a:p>
        </p:txBody>
      </p:sp>
    </p:spTree>
    <p:extLst>
      <p:ext uri="{BB962C8B-B14F-4D97-AF65-F5344CB8AC3E}">
        <p14:creationId xmlns:p14="http://schemas.microsoft.com/office/powerpoint/2010/main" val="170089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7</a:t>
            </a:fld>
            <a:endParaRPr lang="en-US"/>
          </a:p>
        </p:txBody>
      </p:sp>
    </p:spTree>
    <p:extLst>
      <p:ext uri="{BB962C8B-B14F-4D97-AF65-F5344CB8AC3E}">
        <p14:creationId xmlns:p14="http://schemas.microsoft.com/office/powerpoint/2010/main" val="57892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Class Analysis “One of the challenges of developing and configuring lifecycle rules for the data lake is gaining an understanding of how data assets are accessed over time.” </a:t>
            </a:r>
          </a:p>
        </p:txBody>
      </p:sp>
      <p:sp>
        <p:nvSpPr>
          <p:cNvPr id="4" name="Slide Number Placeholder 3"/>
          <p:cNvSpPr>
            <a:spLocks noGrp="1"/>
          </p:cNvSpPr>
          <p:nvPr>
            <p:ph type="sldNum" sz="quarter" idx="10"/>
          </p:nvPr>
        </p:nvSpPr>
        <p:spPr/>
        <p:txBody>
          <a:bodyPr/>
          <a:lstStyle/>
          <a:p>
            <a:fld id="{530AF159-BDD1-4A88-97B6-376B6FED76EE}" type="slidenum">
              <a:rPr lang="en-US" smtClean="0"/>
              <a:t>8</a:t>
            </a:fld>
            <a:endParaRPr lang="en-US"/>
          </a:p>
        </p:txBody>
      </p:sp>
    </p:spTree>
    <p:extLst>
      <p:ext uri="{BB962C8B-B14F-4D97-AF65-F5344CB8AC3E}">
        <p14:creationId xmlns:p14="http://schemas.microsoft.com/office/powerpoint/2010/main" val="7709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transfer is done via edge location .. Read</a:t>
            </a:r>
            <a:r>
              <a:rPr lang="en-US" baseline="0" dirty="0"/>
              <a:t> S3 FAQ once before exam .</a:t>
            </a:r>
          </a:p>
          <a:p>
            <a:endParaRPr lang="en-US" baseline="0" dirty="0"/>
          </a:p>
          <a:p>
            <a:pPr marL="228600" indent="-228600">
              <a:buAutoNum type="arabicPeriod"/>
            </a:pPr>
            <a:endParaRPr lang="en-US" baseline="0" dirty="0"/>
          </a:p>
          <a:p>
            <a:pPr marL="0" indent="0">
              <a:buNone/>
            </a:pPr>
            <a:r>
              <a:rPr lang="en-US" dirty="0"/>
              <a:t>S3 Encryption can be done in two ways :</a:t>
            </a:r>
          </a:p>
          <a:p>
            <a:pPr marL="228600" indent="-228600">
              <a:buAutoNum type="arabicPeriod"/>
            </a:pPr>
            <a:r>
              <a:rPr lang="en-US" dirty="0"/>
              <a:t>In Transit which can be </a:t>
            </a:r>
            <a:r>
              <a:rPr lang="en-US" dirty="0" err="1"/>
              <a:t>achived</a:t>
            </a:r>
            <a:r>
              <a:rPr lang="en-US" dirty="0"/>
              <a:t> by SSL/TLS like </a:t>
            </a:r>
            <a:r>
              <a:rPr lang="en-US" dirty="0" err="1"/>
              <a:t>hhtps</a:t>
            </a:r>
            <a:r>
              <a:rPr lang="en-US" dirty="0"/>
              <a:t> request on internet </a:t>
            </a:r>
          </a:p>
          <a:p>
            <a:pPr marL="228600" indent="-228600">
              <a:buAutoNum type="arabicPeriod"/>
            </a:pPr>
            <a:r>
              <a:rPr lang="en-US" baseline="0" dirty="0"/>
              <a:t> </a:t>
            </a:r>
            <a:r>
              <a:rPr lang="en-US" dirty="0"/>
              <a:t>At Rest </a:t>
            </a:r>
          </a:p>
          <a:p>
            <a:pPr marL="0" indent="0">
              <a:buNone/>
            </a:pPr>
            <a:r>
              <a:rPr lang="en-US" dirty="0"/>
              <a:t>	a. (Server side managed by AWS ) – S3 Managed Key</a:t>
            </a:r>
            <a:r>
              <a:rPr lang="en-US" baseline="0" dirty="0"/>
              <a:t> SSE-S3 </a:t>
            </a:r>
          </a:p>
          <a:p>
            <a:pPr marL="0" indent="0">
              <a:buNone/>
            </a:pPr>
            <a:r>
              <a:rPr lang="en-US" baseline="0" dirty="0"/>
              <a:t>	b . AWS key managed services – AWS + Customer share the key </a:t>
            </a:r>
          </a:p>
          <a:p>
            <a:pPr marL="0" indent="0">
              <a:buNone/>
            </a:pPr>
            <a:r>
              <a:rPr lang="en-US" dirty="0"/>
              <a:t>	c .</a:t>
            </a:r>
            <a:r>
              <a:rPr lang="en-US" baseline="0" dirty="0"/>
              <a:t> Customer provided key </a:t>
            </a:r>
          </a:p>
          <a:p>
            <a:pPr marL="0" indent="0">
              <a:buNone/>
            </a:pPr>
            <a:r>
              <a:rPr lang="en-US" baseline="0" dirty="0"/>
              <a:t>	d . Client side encryption .</a:t>
            </a: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10</a:t>
            </a:fld>
            <a:endParaRPr lang="en-US"/>
          </a:p>
        </p:txBody>
      </p:sp>
    </p:spTree>
    <p:extLst>
      <p:ext uri="{BB962C8B-B14F-4D97-AF65-F5344CB8AC3E}">
        <p14:creationId xmlns:p14="http://schemas.microsoft.com/office/powerpoint/2010/main" val="42803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CRR will not</a:t>
            </a:r>
            <a:r>
              <a:rPr lang="en-US" baseline="0" dirty="0"/>
              <a:t> automatically copy objects of source bucket to destination bucket . Use AWS bucket installer from google install .Go to command line -&gt; type </a:t>
            </a:r>
            <a:r>
              <a:rPr lang="en-US" baseline="0" dirty="0" err="1"/>
              <a:t>aws</a:t>
            </a:r>
            <a:r>
              <a:rPr lang="en-US" baseline="0" dirty="0"/>
              <a:t> configure  then type Access key id &amp; secret access key then region at last .. </a:t>
            </a:r>
            <a:r>
              <a:rPr lang="en-US" baseline="0" dirty="0" err="1"/>
              <a:t>aws</a:t>
            </a:r>
            <a:r>
              <a:rPr lang="en-US" baseline="0" dirty="0"/>
              <a:t> s3 ls to list the bucket list .</a:t>
            </a:r>
          </a:p>
          <a:p>
            <a:r>
              <a:rPr lang="en-US" baseline="0" dirty="0" err="1"/>
              <a:t>aws</a:t>
            </a:r>
            <a:r>
              <a:rPr lang="en-US" baseline="0" dirty="0"/>
              <a:t> s3 </a:t>
            </a:r>
            <a:r>
              <a:rPr lang="en-US" baseline="0" dirty="0" err="1"/>
              <a:t>cp</a:t>
            </a:r>
            <a:r>
              <a:rPr lang="en-US" baseline="0" dirty="0"/>
              <a:t> --recursive s3://&lt;source bucket name &gt; s3://&lt;destination bucket name &gt; </a:t>
            </a:r>
          </a:p>
          <a:p>
            <a:endParaRPr lang="en-US" baseline="0" dirty="0"/>
          </a:p>
          <a:p>
            <a:r>
              <a:rPr lang="en-US" baseline="0" dirty="0"/>
              <a:t>Now any changes done to source bucket will automatically will reflect in destination bucket .Changes visible in version tab .But when you delete a object via delete marker or full delete the same will not be replicated in the destination bucket  .</a:t>
            </a:r>
          </a:p>
          <a:p>
            <a:r>
              <a:rPr lang="en-US" baseline="0" dirty="0"/>
              <a:t> </a:t>
            </a:r>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11</a:t>
            </a:fld>
            <a:endParaRPr lang="en-US"/>
          </a:p>
        </p:txBody>
      </p:sp>
    </p:spTree>
    <p:extLst>
      <p:ext uri="{BB962C8B-B14F-4D97-AF65-F5344CB8AC3E}">
        <p14:creationId xmlns:p14="http://schemas.microsoft.com/office/powerpoint/2010/main" val="213346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Management -&gt; Lifecycle -&gt; Add Lifecycle rules -&gt; say the storage</a:t>
            </a:r>
            <a:r>
              <a:rPr lang="en-US" baseline="0" dirty="0"/>
              <a:t> tier rules -&gt; expiration -&gt; create .</a:t>
            </a:r>
          </a:p>
          <a:p>
            <a:endParaRPr lang="en-US" baseline="0" dirty="0"/>
          </a:p>
          <a:p>
            <a:r>
              <a:rPr lang="en-US" dirty="0"/>
              <a:t>You are a solutions architect working for a biotech company who is pioneering research in immunotherapy. They have developed a new cancer treatment that may be able to cure up to 94% of cancers. They store their research data on S3, however recently an intern accidentally deleted some critical files. You've been asked to prevent this from happening in the future. What options below can prevent this? The best answer is to enable S3 versioning on the bucket &amp; enable MFA on the bucket. Versioning is obvious, however by enabling versioning's MFA Delete capability, which uses multi-factor authentication, can be used to provide an additional layer of security.</a:t>
            </a:r>
          </a:p>
        </p:txBody>
      </p:sp>
      <p:sp>
        <p:nvSpPr>
          <p:cNvPr id="4" name="Slide Number Placeholder 3"/>
          <p:cNvSpPr>
            <a:spLocks noGrp="1"/>
          </p:cNvSpPr>
          <p:nvPr>
            <p:ph type="sldNum" sz="quarter" idx="10"/>
          </p:nvPr>
        </p:nvSpPr>
        <p:spPr/>
        <p:txBody>
          <a:bodyPr/>
          <a:lstStyle/>
          <a:p>
            <a:fld id="{DE00E7D3-AB95-4795-9063-83778880FB9F}" type="slidenum">
              <a:rPr lang="en-US" smtClean="0"/>
              <a:t>12</a:t>
            </a:fld>
            <a:endParaRPr lang="en-US"/>
          </a:p>
        </p:txBody>
      </p:sp>
    </p:spTree>
    <p:extLst>
      <p:ext uri="{BB962C8B-B14F-4D97-AF65-F5344CB8AC3E}">
        <p14:creationId xmlns:p14="http://schemas.microsoft.com/office/powerpoint/2010/main" val="1573527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5/13/2021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XAkfJNeSMJ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youtu.be/gbf7Kl83gF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Simple Secure Storage</a:t>
            </a:r>
          </a:p>
        </p:txBody>
      </p:sp>
      <p:sp>
        <p:nvSpPr>
          <p:cNvPr id="3" name="Subtitle 2"/>
          <p:cNvSpPr>
            <a:spLocks noGrp="1"/>
          </p:cNvSpPr>
          <p:nvPr>
            <p:ph type="subTitle" idx="1"/>
          </p:nvPr>
        </p:nvSpPr>
        <p:spPr/>
        <p:txBody>
          <a:bodyPr/>
          <a:lstStyle/>
          <a:p>
            <a:pPr algn="ctr"/>
            <a:r>
              <a:rPr lang="en-US" dirty="0" err="1"/>
              <a:t>vikas</a:t>
            </a:r>
            <a:endParaRPr lang="en-US" dirty="0"/>
          </a:p>
        </p:txBody>
      </p:sp>
    </p:spTree>
    <p:extLst>
      <p:ext uri="{BB962C8B-B14F-4D97-AF65-F5344CB8AC3E}">
        <p14:creationId xmlns:p14="http://schemas.microsoft.com/office/powerpoint/2010/main" val="3502064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38200" y="457200"/>
            <a:ext cx="10515600" cy="5596257"/>
          </a:xfrm>
          <a:prstGeom prst="rect">
            <a:avLst/>
          </a:prstGeom>
        </p:spPr>
      </p:pic>
    </p:spTree>
    <p:extLst>
      <p:ext uri="{BB962C8B-B14F-4D97-AF65-F5344CB8AC3E}">
        <p14:creationId xmlns:p14="http://schemas.microsoft.com/office/powerpoint/2010/main" val="84703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8948"/>
            <a:ext cx="10131425" cy="1456267"/>
          </a:xfrm>
        </p:spPr>
        <p:txBody>
          <a:bodyPr/>
          <a:lstStyle/>
          <a:p>
            <a:r>
              <a:rPr lang="en-US" dirty="0"/>
              <a:t>Cross Region Replication/AWS Bucket installer</a:t>
            </a:r>
          </a:p>
        </p:txBody>
      </p:sp>
      <p:pic>
        <p:nvPicPr>
          <p:cNvPr id="4" name="Content Placeholder 3"/>
          <p:cNvPicPr>
            <a:picLocks noGrp="1"/>
          </p:cNvPicPr>
          <p:nvPr>
            <p:ph idx="1"/>
          </p:nvPr>
        </p:nvPicPr>
        <p:blipFill>
          <a:blip r:embed="rId3"/>
          <a:stretch>
            <a:fillRect/>
          </a:stretch>
        </p:blipFill>
        <p:spPr>
          <a:xfrm>
            <a:off x="614363" y="1327320"/>
            <a:ext cx="10739437" cy="4873456"/>
          </a:xfrm>
          <a:prstGeom prst="rect">
            <a:avLst/>
          </a:prstGeom>
        </p:spPr>
      </p:pic>
    </p:spTree>
    <p:extLst>
      <p:ext uri="{BB962C8B-B14F-4D97-AF65-F5344CB8AC3E}">
        <p14:creationId xmlns:p14="http://schemas.microsoft.com/office/powerpoint/2010/main" val="2880681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1035"/>
            <a:ext cx="10131425" cy="1456267"/>
          </a:xfrm>
        </p:spPr>
        <p:txBody>
          <a:bodyPr/>
          <a:lstStyle/>
          <a:p>
            <a:r>
              <a:rPr lang="en-US" dirty="0"/>
              <a:t>Life cycle Management </a:t>
            </a:r>
          </a:p>
        </p:txBody>
      </p:sp>
      <p:pic>
        <p:nvPicPr>
          <p:cNvPr id="4" name="Content Placeholder 3"/>
          <p:cNvPicPr>
            <a:picLocks noGrp="1" noChangeAspect="1"/>
          </p:cNvPicPr>
          <p:nvPr>
            <p:ph idx="1"/>
          </p:nvPr>
        </p:nvPicPr>
        <p:blipFill>
          <a:blip r:embed="rId3"/>
          <a:stretch>
            <a:fillRect/>
          </a:stretch>
        </p:blipFill>
        <p:spPr>
          <a:xfrm>
            <a:off x="614264" y="1459149"/>
            <a:ext cx="10496550" cy="4680507"/>
          </a:xfrm>
          <a:prstGeom prst="rect">
            <a:avLst/>
          </a:prstGeom>
        </p:spPr>
      </p:pic>
    </p:spTree>
    <p:extLst>
      <p:ext uri="{BB962C8B-B14F-4D97-AF65-F5344CB8AC3E}">
        <p14:creationId xmlns:p14="http://schemas.microsoft.com/office/powerpoint/2010/main" val="90307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69993"/>
            <a:ext cx="10131425" cy="1456267"/>
          </a:xfrm>
        </p:spPr>
        <p:txBody>
          <a:bodyPr/>
          <a:lstStyle/>
          <a:p>
            <a:r>
              <a:rPr lang="en-US" dirty="0"/>
              <a:t>Security &amp; Encryption :</a:t>
            </a:r>
          </a:p>
        </p:txBody>
      </p:sp>
      <p:pic>
        <p:nvPicPr>
          <p:cNvPr id="7" name="Picture 6">
            <a:extLst>
              <a:ext uri="{FF2B5EF4-FFF2-40B4-BE49-F238E27FC236}">
                <a16:creationId xmlns:a16="http://schemas.microsoft.com/office/drawing/2014/main" id="{1FC670E5-76F5-47F9-AB38-380C9D966AC8}"/>
              </a:ext>
            </a:extLst>
          </p:cNvPr>
          <p:cNvPicPr>
            <a:picLocks noChangeAspect="1"/>
          </p:cNvPicPr>
          <p:nvPr/>
        </p:nvPicPr>
        <p:blipFill>
          <a:blip r:embed="rId3"/>
          <a:stretch>
            <a:fillRect/>
          </a:stretch>
        </p:blipFill>
        <p:spPr>
          <a:xfrm>
            <a:off x="474085" y="1494558"/>
            <a:ext cx="11257251" cy="5113847"/>
          </a:xfrm>
          <a:prstGeom prst="rect">
            <a:avLst/>
          </a:prstGeom>
        </p:spPr>
      </p:pic>
    </p:spTree>
    <p:extLst>
      <p:ext uri="{BB962C8B-B14F-4D97-AF65-F5344CB8AC3E}">
        <p14:creationId xmlns:p14="http://schemas.microsoft.com/office/powerpoint/2010/main" val="106189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17362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12193966" cy="6858001"/>
          </a:xfrm>
          <a:prstGeom prst="rect">
            <a:avLst/>
          </a:prstGeom>
        </p:spPr>
      </p:pic>
    </p:spTree>
    <p:extLst>
      <p:ext uri="{BB962C8B-B14F-4D97-AF65-F5344CB8AC3E}">
        <p14:creationId xmlns:p14="http://schemas.microsoft.com/office/powerpoint/2010/main" val="1182869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85801" y="3267486"/>
            <a:ext cx="10131425" cy="3649133"/>
          </a:xfrm>
        </p:spPr>
        <p:txBody>
          <a:bodyPr/>
          <a:lstStyle/>
          <a:p>
            <a:endParaRPr lang="en-US" dirty="0"/>
          </a:p>
          <a:p>
            <a:endParaRPr lang="en-US" dirty="0"/>
          </a:p>
          <a:p>
            <a:r>
              <a:rPr lang="en-US" dirty="0"/>
              <a:t>Encryption types :</a:t>
            </a:r>
          </a:p>
          <a:p>
            <a:r>
              <a:rPr lang="en-US" dirty="0"/>
              <a:t>Create a bucket -&gt; give a unique bucket name -&gt; add tag name .</a:t>
            </a:r>
          </a:p>
          <a:p>
            <a:endParaRPr lang="en-US" dirty="0"/>
          </a:p>
          <a:p>
            <a:r>
              <a:rPr lang="en-US" dirty="0"/>
              <a:t>Access control list will control access at object level but bucket policy will work at bucket level .By default every bucket and object loaded to bucket is private .To make it public go to the properties of the object and click on “Edit Public access setting “ and uncheck every thing .</a:t>
            </a:r>
          </a:p>
          <a:p>
            <a:endParaRPr lang="en-US" dirty="0"/>
          </a:p>
        </p:txBody>
      </p:sp>
      <p:pic>
        <p:nvPicPr>
          <p:cNvPr id="4" name="Picture 3"/>
          <p:cNvPicPr>
            <a:picLocks noChangeAspect="1"/>
          </p:cNvPicPr>
          <p:nvPr/>
        </p:nvPicPr>
        <p:blipFill>
          <a:blip r:embed="rId3"/>
          <a:stretch>
            <a:fillRect/>
          </a:stretch>
        </p:blipFill>
        <p:spPr>
          <a:xfrm>
            <a:off x="781048" y="485775"/>
            <a:ext cx="11044237" cy="3382840"/>
          </a:xfrm>
          <a:prstGeom prst="rect">
            <a:avLst/>
          </a:prstGeom>
        </p:spPr>
      </p:pic>
    </p:spTree>
    <p:extLst>
      <p:ext uri="{BB962C8B-B14F-4D97-AF65-F5344CB8AC3E}">
        <p14:creationId xmlns:p14="http://schemas.microsoft.com/office/powerpoint/2010/main" val="3152074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CD4F-AA58-4594-BC58-4A4D65D5BC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EE2BEC-AD11-407C-9510-50F655331CA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4D3937-4170-4E06-B097-63C43116E19C}"/>
              </a:ext>
            </a:extLst>
          </p:cNvPr>
          <p:cNvPicPr>
            <a:picLocks noChangeAspect="1"/>
          </p:cNvPicPr>
          <p:nvPr/>
        </p:nvPicPr>
        <p:blipFill>
          <a:blip r:embed="rId2"/>
          <a:stretch>
            <a:fillRect/>
          </a:stretch>
        </p:blipFill>
        <p:spPr>
          <a:xfrm>
            <a:off x="2195512" y="1262062"/>
            <a:ext cx="7800975" cy="4333875"/>
          </a:xfrm>
          <a:prstGeom prst="rect">
            <a:avLst/>
          </a:prstGeom>
        </p:spPr>
      </p:pic>
    </p:spTree>
    <p:extLst>
      <p:ext uri="{BB962C8B-B14F-4D97-AF65-F5344CB8AC3E}">
        <p14:creationId xmlns:p14="http://schemas.microsoft.com/office/powerpoint/2010/main" val="3891206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838200" y="365125"/>
            <a:ext cx="10306050" cy="2914650"/>
          </a:xfrm>
          <a:prstGeom prst="rect">
            <a:avLst/>
          </a:prstGeom>
        </p:spPr>
      </p:pic>
      <p:pic>
        <p:nvPicPr>
          <p:cNvPr id="5" name="Picture 4"/>
          <p:cNvPicPr>
            <a:picLocks noChangeAspect="1"/>
          </p:cNvPicPr>
          <p:nvPr/>
        </p:nvPicPr>
        <p:blipFill>
          <a:blip r:embed="rId4"/>
          <a:stretch>
            <a:fillRect/>
          </a:stretch>
        </p:blipFill>
        <p:spPr>
          <a:xfrm>
            <a:off x="838200" y="3295646"/>
            <a:ext cx="10306050" cy="3362325"/>
          </a:xfrm>
          <a:prstGeom prst="rect">
            <a:avLst/>
          </a:prstGeom>
        </p:spPr>
      </p:pic>
    </p:spTree>
    <p:extLst>
      <p:ext uri="{BB962C8B-B14F-4D97-AF65-F5344CB8AC3E}">
        <p14:creationId xmlns:p14="http://schemas.microsoft.com/office/powerpoint/2010/main" val="4000394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1944"/>
            <a:ext cx="10515600" cy="4351338"/>
          </a:xfrm>
        </p:spPr>
        <p:txBody>
          <a:bodyPr/>
          <a:lstStyle/>
          <a:p>
            <a:r>
              <a:rPr lang="en-US" sz="2400" dirty="0"/>
              <a:t>To host a static web site copy the codes to S3 and make the entire bucket public by using bucket policy .</a:t>
            </a:r>
          </a:p>
          <a:p>
            <a:r>
              <a:rPr lang="en-US" sz="2400" dirty="0"/>
              <a:t>But website which uses a DB connection or dynamic websites can’t be hosted here .</a:t>
            </a:r>
          </a:p>
          <a:p>
            <a:r>
              <a:rPr lang="en-US" sz="2400" dirty="0"/>
              <a:t>S3 automatically scales up based on the demand .</a:t>
            </a:r>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838200" y="2629686"/>
            <a:ext cx="10515599" cy="3362325"/>
          </a:xfrm>
          <a:prstGeom prst="rect">
            <a:avLst/>
          </a:prstGeom>
        </p:spPr>
      </p:pic>
    </p:spTree>
    <p:extLst>
      <p:ext uri="{BB962C8B-B14F-4D97-AF65-F5344CB8AC3E}">
        <p14:creationId xmlns:p14="http://schemas.microsoft.com/office/powerpoint/2010/main" val="814469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8839" y="-161115"/>
            <a:ext cx="10131425" cy="1456267"/>
          </a:xfrm>
        </p:spPr>
        <p:txBody>
          <a:bodyPr/>
          <a:lstStyle/>
          <a:p>
            <a:r>
              <a:rPr lang="en-US" dirty="0"/>
              <a:t>S3 – Simple Secure Storage </a:t>
            </a:r>
          </a:p>
        </p:txBody>
      </p:sp>
      <p:pic>
        <p:nvPicPr>
          <p:cNvPr id="4" name="Content Placeholder 3"/>
          <p:cNvPicPr>
            <a:picLocks noGrp="1" noChangeAspect="1"/>
          </p:cNvPicPr>
          <p:nvPr>
            <p:ph idx="1"/>
          </p:nvPr>
        </p:nvPicPr>
        <p:blipFill>
          <a:blip r:embed="rId3"/>
          <a:stretch>
            <a:fillRect/>
          </a:stretch>
        </p:blipFill>
        <p:spPr>
          <a:xfrm>
            <a:off x="0" y="1531763"/>
            <a:ext cx="12192000" cy="5326237"/>
          </a:xfrm>
          <a:prstGeom prst="rect">
            <a:avLst/>
          </a:prstGeom>
        </p:spPr>
      </p:pic>
    </p:spTree>
    <p:extLst>
      <p:ext uri="{BB962C8B-B14F-4D97-AF65-F5344CB8AC3E}">
        <p14:creationId xmlns:p14="http://schemas.microsoft.com/office/powerpoint/2010/main" val="3442202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029200"/>
            <a:ext cx="7981950" cy="1828800"/>
          </a:xfrm>
          <a:prstGeom prst="rect">
            <a:avLst/>
          </a:prstGeom>
        </p:spPr>
      </p:pic>
      <p:pic>
        <p:nvPicPr>
          <p:cNvPr id="5" name="Picture 4"/>
          <p:cNvPicPr>
            <a:picLocks noChangeAspect="1"/>
          </p:cNvPicPr>
          <p:nvPr/>
        </p:nvPicPr>
        <p:blipFill>
          <a:blip r:embed="rId3"/>
          <a:stretch>
            <a:fillRect/>
          </a:stretch>
        </p:blipFill>
        <p:spPr>
          <a:xfrm>
            <a:off x="0" y="0"/>
            <a:ext cx="8067675" cy="1914525"/>
          </a:xfrm>
          <a:prstGeom prst="rect">
            <a:avLst/>
          </a:prstGeom>
        </p:spPr>
      </p:pic>
      <p:pic>
        <p:nvPicPr>
          <p:cNvPr id="6" name="Picture 5"/>
          <p:cNvPicPr>
            <a:picLocks noChangeAspect="1"/>
          </p:cNvPicPr>
          <p:nvPr/>
        </p:nvPicPr>
        <p:blipFill>
          <a:blip r:embed="rId4"/>
          <a:stretch>
            <a:fillRect/>
          </a:stretch>
        </p:blipFill>
        <p:spPr>
          <a:xfrm>
            <a:off x="6977743" y="2039448"/>
            <a:ext cx="5029200" cy="2638425"/>
          </a:xfrm>
          <a:prstGeom prst="rect">
            <a:avLst/>
          </a:prstGeom>
        </p:spPr>
      </p:pic>
      <p:pic>
        <p:nvPicPr>
          <p:cNvPr id="7" name="Picture 6"/>
          <p:cNvPicPr>
            <a:picLocks noChangeAspect="1"/>
          </p:cNvPicPr>
          <p:nvPr/>
        </p:nvPicPr>
        <p:blipFill>
          <a:blip r:embed="rId5"/>
          <a:stretch>
            <a:fillRect/>
          </a:stretch>
        </p:blipFill>
        <p:spPr>
          <a:xfrm>
            <a:off x="2000250" y="2724150"/>
            <a:ext cx="8191500" cy="1409700"/>
          </a:xfrm>
          <a:prstGeom prst="rect">
            <a:avLst/>
          </a:prstGeom>
        </p:spPr>
      </p:pic>
    </p:spTree>
    <p:extLst>
      <p:ext uri="{BB962C8B-B14F-4D97-AF65-F5344CB8AC3E}">
        <p14:creationId xmlns:p14="http://schemas.microsoft.com/office/powerpoint/2010/main" val="3751024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743575" cy="2733675"/>
          </a:xfrm>
          <a:prstGeom prst="rect">
            <a:avLst/>
          </a:prstGeom>
        </p:spPr>
      </p:pic>
      <p:pic>
        <p:nvPicPr>
          <p:cNvPr id="5" name="Picture 4"/>
          <p:cNvPicPr>
            <a:picLocks noChangeAspect="1"/>
          </p:cNvPicPr>
          <p:nvPr/>
        </p:nvPicPr>
        <p:blipFill>
          <a:blip r:embed="rId3"/>
          <a:stretch>
            <a:fillRect/>
          </a:stretch>
        </p:blipFill>
        <p:spPr>
          <a:xfrm>
            <a:off x="0" y="2733675"/>
            <a:ext cx="8105775" cy="2028825"/>
          </a:xfrm>
          <a:prstGeom prst="rect">
            <a:avLst/>
          </a:prstGeom>
        </p:spPr>
      </p:pic>
      <p:pic>
        <p:nvPicPr>
          <p:cNvPr id="6" name="Picture 5"/>
          <p:cNvPicPr>
            <a:picLocks noChangeAspect="1"/>
          </p:cNvPicPr>
          <p:nvPr/>
        </p:nvPicPr>
        <p:blipFill>
          <a:blip r:embed="rId4"/>
          <a:stretch>
            <a:fillRect/>
          </a:stretch>
        </p:blipFill>
        <p:spPr>
          <a:xfrm>
            <a:off x="3838575" y="3227038"/>
            <a:ext cx="8353425" cy="3638550"/>
          </a:xfrm>
          <a:prstGeom prst="rect">
            <a:avLst/>
          </a:prstGeom>
        </p:spPr>
      </p:pic>
    </p:spTree>
    <p:extLst>
      <p:ext uri="{BB962C8B-B14F-4D97-AF65-F5344CB8AC3E}">
        <p14:creationId xmlns:p14="http://schemas.microsoft.com/office/powerpoint/2010/main" val="359996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76675" y="1528762"/>
            <a:ext cx="4438650" cy="3800475"/>
          </a:xfrm>
          <a:prstGeom prst="rect">
            <a:avLst/>
          </a:prstGeom>
        </p:spPr>
      </p:pic>
      <p:pic>
        <p:nvPicPr>
          <p:cNvPr id="5" name="Picture 4"/>
          <p:cNvPicPr>
            <a:picLocks noChangeAspect="1"/>
          </p:cNvPicPr>
          <p:nvPr/>
        </p:nvPicPr>
        <p:blipFill>
          <a:blip r:embed="rId3"/>
          <a:stretch>
            <a:fillRect/>
          </a:stretch>
        </p:blipFill>
        <p:spPr>
          <a:xfrm>
            <a:off x="1276350" y="1595437"/>
            <a:ext cx="9639300" cy="3667125"/>
          </a:xfrm>
          <a:prstGeom prst="rect">
            <a:avLst/>
          </a:prstGeom>
        </p:spPr>
      </p:pic>
    </p:spTree>
    <p:extLst>
      <p:ext uri="{BB962C8B-B14F-4D97-AF65-F5344CB8AC3E}">
        <p14:creationId xmlns:p14="http://schemas.microsoft.com/office/powerpoint/2010/main" val="1988602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76437" y="1762125"/>
            <a:ext cx="8239125" cy="3333750"/>
          </a:xfrm>
          <a:prstGeom prst="rect">
            <a:avLst/>
          </a:prstGeom>
        </p:spPr>
      </p:pic>
      <p:pic>
        <p:nvPicPr>
          <p:cNvPr id="5" name="Picture 4"/>
          <p:cNvPicPr>
            <a:picLocks noChangeAspect="1"/>
          </p:cNvPicPr>
          <p:nvPr/>
        </p:nvPicPr>
        <p:blipFill>
          <a:blip r:embed="rId3"/>
          <a:stretch>
            <a:fillRect/>
          </a:stretch>
        </p:blipFill>
        <p:spPr>
          <a:xfrm>
            <a:off x="0" y="0"/>
            <a:ext cx="9220200" cy="3752850"/>
          </a:xfrm>
          <a:prstGeom prst="rect">
            <a:avLst/>
          </a:prstGeom>
        </p:spPr>
      </p:pic>
    </p:spTree>
    <p:extLst>
      <p:ext uri="{BB962C8B-B14F-4D97-AF65-F5344CB8AC3E}">
        <p14:creationId xmlns:p14="http://schemas.microsoft.com/office/powerpoint/2010/main" val="3897495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8362" y="942975"/>
            <a:ext cx="7915275" cy="4972050"/>
          </a:xfrm>
          <a:prstGeom prst="rect">
            <a:avLst/>
          </a:prstGeom>
        </p:spPr>
      </p:pic>
    </p:spTree>
    <p:extLst>
      <p:ext uri="{BB962C8B-B14F-4D97-AF65-F5344CB8AC3E}">
        <p14:creationId xmlns:p14="http://schemas.microsoft.com/office/powerpoint/2010/main" val="3963947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p:txBody>
      </p:sp>
      <p:pic>
        <p:nvPicPr>
          <p:cNvPr id="4" name="Picture 3"/>
          <p:cNvPicPr>
            <a:picLocks noChangeAspect="1"/>
          </p:cNvPicPr>
          <p:nvPr/>
        </p:nvPicPr>
        <p:blipFill>
          <a:blip r:embed="rId2"/>
          <a:stretch>
            <a:fillRect/>
          </a:stretch>
        </p:blipFill>
        <p:spPr>
          <a:xfrm>
            <a:off x="2371725" y="1143000"/>
            <a:ext cx="7448550" cy="4572000"/>
          </a:xfrm>
          <a:prstGeom prst="rect">
            <a:avLst/>
          </a:prstGeom>
        </p:spPr>
      </p:pic>
      <p:pic>
        <p:nvPicPr>
          <p:cNvPr id="5" name="Picture 4"/>
          <p:cNvPicPr>
            <a:picLocks noChangeAspect="1"/>
          </p:cNvPicPr>
          <p:nvPr/>
        </p:nvPicPr>
        <p:blipFill>
          <a:blip r:embed="rId3"/>
          <a:stretch>
            <a:fillRect/>
          </a:stretch>
        </p:blipFill>
        <p:spPr>
          <a:xfrm>
            <a:off x="5943600" y="0"/>
            <a:ext cx="6248400" cy="4133850"/>
          </a:xfrm>
          <a:prstGeom prst="rect">
            <a:avLst/>
          </a:prstGeom>
        </p:spPr>
      </p:pic>
    </p:spTree>
    <p:extLst>
      <p:ext uri="{BB962C8B-B14F-4D97-AF65-F5344CB8AC3E}">
        <p14:creationId xmlns:p14="http://schemas.microsoft.com/office/powerpoint/2010/main" val="39569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9287" y="1681162"/>
            <a:ext cx="8353425" cy="3495675"/>
          </a:xfrm>
          <a:prstGeom prst="rect">
            <a:avLst/>
          </a:prstGeom>
        </p:spPr>
      </p:pic>
      <p:pic>
        <p:nvPicPr>
          <p:cNvPr id="3" name="Picture 2"/>
          <p:cNvPicPr>
            <a:picLocks noChangeAspect="1"/>
          </p:cNvPicPr>
          <p:nvPr/>
        </p:nvPicPr>
        <p:blipFill>
          <a:blip r:embed="rId3"/>
          <a:stretch>
            <a:fillRect/>
          </a:stretch>
        </p:blipFill>
        <p:spPr>
          <a:xfrm>
            <a:off x="3040829" y="154491"/>
            <a:ext cx="8943975" cy="3314700"/>
          </a:xfrm>
          <a:prstGeom prst="rect">
            <a:avLst/>
          </a:prstGeom>
        </p:spPr>
      </p:pic>
    </p:spTree>
    <p:extLst>
      <p:ext uri="{BB962C8B-B14F-4D97-AF65-F5344CB8AC3E}">
        <p14:creationId xmlns:p14="http://schemas.microsoft.com/office/powerpoint/2010/main" val="1262773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09787" y="1214437"/>
            <a:ext cx="7972425" cy="4429125"/>
          </a:xfrm>
          <a:prstGeom prst="rect">
            <a:avLst/>
          </a:prstGeom>
        </p:spPr>
      </p:pic>
    </p:spTree>
    <p:extLst>
      <p:ext uri="{BB962C8B-B14F-4D97-AF65-F5344CB8AC3E}">
        <p14:creationId xmlns:p14="http://schemas.microsoft.com/office/powerpoint/2010/main" val="173698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38437" y="1609725"/>
            <a:ext cx="6715125" cy="3638550"/>
          </a:xfrm>
          <a:prstGeom prst="rect">
            <a:avLst/>
          </a:prstGeom>
        </p:spPr>
      </p:pic>
    </p:spTree>
    <p:extLst>
      <p:ext uri="{BB962C8B-B14F-4D97-AF65-F5344CB8AC3E}">
        <p14:creationId xmlns:p14="http://schemas.microsoft.com/office/powerpoint/2010/main" val="349901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0564" y="97500"/>
            <a:ext cx="9601200" cy="2543175"/>
          </a:xfrm>
          <a:prstGeom prst="rect">
            <a:avLst/>
          </a:prstGeom>
        </p:spPr>
      </p:pic>
      <p:pic>
        <p:nvPicPr>
          <p:cNvPr id="3" name="Picture 2"/>
          <p:cNvPicPr>
            <a:picLocks noChangeAspect="1"/>
          </p:cNvPicPr>
          <p:nvPr/>
        </p:nvPicPr>
        <p:blipFill>
          <a:blip r:embed="rId4"/>
          <a:stretch>
            <a:fillRect/>
          </a:stretch>
        </p:blipFill>
        <p:spPr>
          <a:xfrm>
            <a:off x="5362575" y="2790825"/>
            <a:ext cx="6829425" cy="4067175"/>
          </a:xfrm>
          <a:prstGeom prst="rect">
            <a:avLst/>
          </a:prstGeom>
        </p:spPr>
      </p:pic>
    </p:spTree>
    <p:extLst>
      <p:ext uri="{BB962C8B-B14F-4D97-AF65-F5344CB8AC3E}">
        <p14:creationId xmlns:p14="http://schemas.microsoft.com/office/powerpoint/2010/main" val="321798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BAE82D-838F-41CD-BBFA-7993C6DD63A5}"/>
              </a:ext>
            </a:extLst>
          </p:cNvPr>
          <p:cNvPicPr>
            <a:picLocks noChangeAspect="1"/>
          </p:cNvPicPr>
          <p:nvPr/>
        </p:nvPicPr>
        <p:blipFill>
          <a:blip r:embed="rId2"/>
          <a:stretch>
            <a:fillRect/>
          </a:stretch>
        </p:blipFill>
        <p:spPr>
          <a:xfrm>
            <a:off x="0" y="652026"/>
            <a:ext cx="12192000" cy="5553948"/>
          </a:xfrm>
          <a:prstGeom prst="rect">
            <a:avLst/>
          </a:prstGeom>
        </p:spPr>
      </p:pic>
    </p:spTree>
    <p:extLst>
      <p:ext uri="{BB962C8B-B14F-4D97-AF65-F5344CB8AC3E}">
        <p14:creationId xmlns:p14="http://schemas.microsoft.com/office/powerpoint/2010/main" val="2883422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 – on Links for practice :</a:t>
            </a:r>
          </a:p>
        </p:txBody>
      </p:sp>
      <p:sp>
        <p:nvSpPr>
          <p:cNvPr id="3" name="Content Placeholder 2"/>
          <p:cNvSpPr>
            <a:spLocks noGrp="1"/>
          </p:cNvSpPr>
          <p:nvPr>
            <p:ph idx="1"/>
          </p:nvPr>
        </p:nvSpPr>
        <p:spPr/>
        <p:txBody>
          <a:bodyPr>
            <a:normAutofit/>
          </a:bodyPr>
          <a:lstStyle/>
          <a:p>
            <a:r>
              <a:rPr lang="en-US" sz="3600" dirty="0"/>
              <a:t>Day 1  -- </a:t>
            </a:r>
            <a:r>
              <a:rPr lang="en-US" sz="3600" dirty="0">
                <a:hlinkClick r:id="rId3"/>
              </a:rPr>
              <a:t>https://youtu.be/XAkfJNeSMJA</a:t>
            </a:r>
            <a:endParaRPr lang="en-US" sz="3600" dirty="0"/>
          </a:p>
          <a:p>
            <a:r>
              <a:rPr lang="en-US" sz="3600" dirty="0"/>
              <a:t>Day 2 -- </a:t>
            </a:r>
            <a:r>
              <a:rPr lang="en-US" sz="3600" dirty="0">
                <a:hlinkClick r:id="rId4"/>
              </a:rPr>
              <a:t>https://youtu.be/gbf7Kl83gFQ</a:t>
            </a:r>
            <a:endParaRPr lang="en-US" sz="3600" dirty="0"/>
          </a:p>
          <a:p>
            <a:r>
              <a:rPr lang="en-US" sz="3600" dirty="0"/>
              <a:t>Day3 --  https://youtu.be/KYyXi8gtZGs</a:t>
            </a:r>
          </a:p>
        </p:txBody>
      </p:sp>
    </p:spTree>
    <p:extLst>
      <p:ext uri="{BB962C8B-B14F-4D97-AF65-F5344CB8AC3E}">
        <p14:creationId xmlns:p14="http://schemas.microsoft.com/office/powerpoint/2010/main" val="1480991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922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2530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4072"/>
            <a:ext cx="10515600" cy="1325563"/>
          </a:xfrm>
        </p:spPr>
        <p:txBody>
          <a:bodyPr/>
          <a:lstStyle/>
          <a:p>
            <a:r>
              <a:rPr lang="en-US" dirty="0"/>
              <a:t>S3 – Storage Tiers /Classes </a:t>
            </a:r>
          </a:p>
        </p:txBody>
      </p:sp>
      <p:pic>
        <p:nvPicPr>
          <p:cNvPr id="7" name="Content Placeholder 6"/>
          <p:cNvPicPr>
            <a:picLocks noGrp="1" noChangeAspect="1"/>
          </p:cNvPicPr>
          <p:nvPr>
            <p:ph idx="1"/>
          </p:nvPr>
        </p:nvPicPr>
        <p:blipFill>
          <a:blip r:embed="rId3"/>
          <a:stretch>
            <a:fillRect/>
          </a:stretch>
        </p:blipFill>
        <p:spPr>
          <a:xfrm>
            <a:off x="0" y="630183"/>
            <a:ext cx="12192000" cy="6490204"/>
          </a:xfrm>
          <a:prstGeom prst="rect">
            <a:avLst/>
          </a:prstGeom>
        </p:spPr>
      </p:pic>
    </p:spTree>
    <p:extLst>
      <p:ext uri="{BB962C8B-B14F-4D97-AF65-F5344CB8AC3E}">
        <p14:creationId xmlns:p14="http://schemas.microsoft.com/office/powerpoint/2010/main" val="333796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49162" y="4257675"/>
            <a:ext cx="11057467" cy="2600325"/>
          </a:xfrm>
          <a:prstGeom prst="rect">
            <a:avLst/>
          </a:prstGeom>
        </p:spPr>
      </p:pic>
      <p:pic>
        <p:nvPicPr>
          <p:cNvPr id="6" name="Picture 5"/>
          <p:cNvPicPr>
            <a:picLocks noChangeAspect="1"/>
          </p:cNvPicPr>
          <p:nvPr/>
        </p:nvPicPr>
        <p:blipFill>
          <a:blip r:embed="rId4"/>
          <a:stretch>
            <a:fillRect/>
          </a:stretch>
        </p:blipFill>
        <p:spPr>
          <a:xfrm>
            <a:off x="249162" y="760777"/>
            <a:ext cx="10628592" cy="2870698"/>
          </a:xfrm>
          <a:prstGeom prst="rect">
            <a:avLst/>
          </a:prstGeom>
        </p:spPr>
      </p:pic>
    </p:spTree>
    <p:extLst>
      <p:ext uri="{BB962C8B-B14F-4D97-AF65-F5344CB8AC3E}">
        <p14:creationId xmlns:p14="http://schemas.microsoft.com/office/powerpoint/2010/main" val="3395122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12192000" cy="6858001"/>
          </a:xfrm>
          <a:prstGeom prst="rect">
            <a:avLst/>
          </a:prstGeom>
        </p:spPr>
      </p:pic>
    </p:spTree>
    <p:extLst>
      <p:ext uri="{BB962C8B-B14F-4D97-AF65-F5344CB8AC3E}">
        <p14:creationId xmlns:p14="http://schemas.microsoft.com/office/powerpoint/2010/main" val="3761579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74742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1092</TotalTime>
  <Words>1385</Words>
  <Application>Microsoft Office PowerPoint</Application>
  <PresentationFormat>Widescreen</PresentationFormat>
  <Paragraphs>109</Paragraphs>
  <Slides>30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Celestial</vt:lpstr>
      <vt:lpstr>Simple Secure Storage</vt:lpstr>
      <vt:lpstr>S3 – Simple Secure Storage </vt:lpstr>
      <vt:lpstr>PowerPoint Presentation</vt:lpstr>
      <vt:lpstr>PowerPoint Presentation</vt:lpstr>
      <vt:lpstr>PowerPoint Presentation</vt:lpstr>
      <vt:lpstr>S3 – Storage Tiers /Classes </vt:lpstr>
      <vt:lpstr>PowerPoint Presentation</vt:lpstr>
      <vt:lpstr>PowerPoint Presentation</vt:lpstr>
      <vt:lpstr>PowerPoint Presentation</vt:lpstr>
      <vt:lpstr>PowerPoint Presentation</vt:lpstr>
      <vt:lpstr>Cross Region Replication/AWS Bucket installer</vt:lpstr>
      <vt:lpstr>Life cycle Management </vt:lpstr>
      <vt:lpstr>Security &amp; Encryption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 on Links for practice :</vt:lpstr>
    </vt:vector>
  </TitlesOfParts>
  <Company>CGI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Secure Storage</dc:title>
  <dc:creator>Vikas, Kumar</dc:creator>
  <cp:lastModifiedBy>Vikas, Kumar</cp:lastModifiedBy>
  <cp:revision>25</cp:revision>
  <dcterms:created xsi:type="dcterms:W3CDTF">2019-11-25T13:12:16Z</dcterms:created>
  <dcterms:modified xsi:type="dcterms:W3CDTF">2021-05-13T09:29:42Z</dcterms:modified>
</cp:coreProperties>
</file>